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2" r:id="rId2"/>
    <p:sldId id="283" r:id="rId3"/>
    <p:sldId id="284" r:id="rId4"/>
    <p:sldId id="285" r:id="rId5"/>
    <p:sldId id="273" r:id="rId6"/>
    <p:sldId id="272" r:id="rId7"/>
    <p:sldId id="288" r:id="rId8"/>
    <p:sldId id="287" r:id="rId9"/>
    <p:sldId id="275" r:id="rId10"/>
    <p:sldId id="286" r:id="rId11"/>
    <p:sldId id="289" r:id="rId12"/>
    <p:sldId id="280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682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28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62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50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031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04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3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68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631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08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57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DBC7C-A7DB-4439-BD90-7B67E991D849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BFE6C-A8B2-4F64-9DC2-1EC9F39B26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40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3.glb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B560A6-F784-E05D-6828-9B9BD7D4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84F1A8-E08F-51BC-FAEA-D9E2B01ADDAA}"/>
              </a:ext>
            </a:extLst>
          </p:cNvPr>
          <p:cNvSpPr txBox="1"/>
          <p:nvPr/>
        </p:nvSpPr>
        <p:spPr>
          <a:xfrm>
            <a:off x="1705897" y="875070"/>
            <a:ext cx="87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Broadway" panose="04040905080B02020502" pitchFamily="82" charset="0"/>
              </a:rPr>
              <a:t>Construct-MON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069A09-5073-46EC-C095-887B4208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32" y="2075399"/>
            <a:ext cx="9124336" cy="19703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0DEFB9-99DA-5C25-301A-DEBEFBE1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13" y="4194535"/>
            <a:ext cx="4629055" cy="19319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6444D9-86FE-CE58-BF6C-BEE4993EE9C0}"/>
              </a:ext>
            </a:extLst>
          </p:cNvPr>
          <p:cNvSpPr txBox="1"/>
          <p:nvPr/>
        </p:nvSpPr>
        <p:spPr>
          <a:xfrm>
            <a:off x="1705897" y="4404850"/>
            <a:ext cx="392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Broadway" panose="04040905080B02020502" pitchFamily="82" charset="0"/>
              </a:rPr>
              <a:t>Team</a:t>
            </a:r>
          </a:p>
          <a:p>
            <a:pPr algn="ctr"/>
            <a:r>
              <a:rPr lang="en-IN" sz="3600" dirty="0" err="1">
                <a:latin typeface="Broadway" panose="04040905080B02020502" pitchFamily="82" charset="0"/>
              </a:rPr>
              <a:t>JustUsLeague</a:t>
            </a:r>
            <a:endParaRPr lang="en-IN" sz="3600" dirty="0">
              <a:latin typeface="Broadway" panose="04040905080B020205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464BE3-ECE6-D0F8-1C07-A4B0E928906C}"/>
              </a:ext>
            </a:extLst>
          </p:cNvPr>
          <p:cNvSpPr txBox="1"/>
          <p:nvPr/>
        </p:nvSpPr>
        <p:spPr>
          <a:xfrm>
            <a:off x="1880419" y="5435902"/>
            <a:ext cx="3574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roadway" panose="04040905080B02020502" pitchFamily="82" charset="0"/>
              </a:rPr>
              <a:t>Yukthi ID – IR2025-995901</a:t>
            </a:r>
          </a:p>
        </p:txBody>
      </p:sp>
    </p:spTree>
    <p:extLst>
      <p:ext uri="{BB962C8B-B14F-4D97-AF65-F5344CB8AC3E}">
        <p14:creationId xmlns:p14="http://schemas.microsoft.com/office/powerpoint/2010/main" val="36081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9D238-9D3A-BF08-E049-EED857DCD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EDAEB3-7FB6-45C0-2D58-07A304D87B90}"/>
              </a:ext>
            </a:extLst>
          </p:cNvPr>
          <p:cNvSpPr txBox="1"/>
          <p:nvPr/>
        </p:nvSpPr>
        <p:spPr>
          <a:xfrm>
            <a:off x="110860" y="381177"/>
            <a:ext cx="1197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roadway" panose="04040905080B02020502" pitchFamily="82" charset="0"/>
              </a:rPr>
              <a:t>The Payoff: A Safer, Smarter Tomorrow</a:t>
            </a:r>
            <a:endParaRPr lang="en-US" sz="4400" b="1" dirty="0">
              <a:latin typeface="Broadway" panose="04040905080B02020502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0E8DA-8D55-4115-8E11-DCB240D6F2C6}"/>
              </a:ext>
            </a:extLst>
          </p:cNvPr>
          <p:cNvSpPr/>
          <p:nvPr/>
        </p:nvSpPr>
        <p:spPr>
          <a:xfrm>
            <a:off x="619433" y="1425674"/>
            <a:ext cx="3480619" cy="493579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114BF9-0081-0193-B96E-64FCBC40E022}"/>
              </a:ext>
            </a:extLst>
          </p:cNvPr>
          <p:cNvSpPr/>
          <p:nvPr/>
        </p:nvSpPr>
        <p:spPr>
          <a:xfrm>
            <a:off x="4355690" y="1425674"/>
            <a:ext cx="3480619" cy="493579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786DF2-7004-9A10-6C7F-05D681923FCB}"/>
              </a:ext>
            </a:extLst>
          </p:cNvPr>
          <p:cNvSpPr/>
          <p:nvPr/>
        </p:nvSpPr>
        <p:spPr>
          <a:xfrm>
            <a:off x="8091947" y="1435502"/>
            <a:ext cx="3480619" cy="493579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B5611-2D72-2344-6DB1-0E4D913617BA}"/>
              </a:ext>
            </a:extLst>
          </p:cNvPr>
          <p:cNvSpPr txBox="1"/>
          <p:nvPr/>
        </p:nvSpPr>
        <p:spPr>
          <a:xfrm>
            <a:off x="845575" y="1553497"/>
            <a:ext cx="3028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oadway" panose="04040905080B02020502" pitchFamily="82" charset="0"/>
              </a:rPr>
              <a:t>Advanced AI &amp; Computer 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68AE9-9160-E47E-3D95-69B43A836C2F}"/>
              </a:ext>
            </a:extLst>
          </p:cNvPr>
          <p:cNvSpPr txBox="1"/>
          <p:nvPr/>
        </p:nvSpPr>
        <p:spPr>
          <a:xfrm>
            <a:off x="4395018" y="1553496"/>
            <a:ext cx="3401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Broadway" panose="04040905080B02020502" pitchFamily="82" charset="0"/>
              </a:rPr>
              <a:t>Augmented Reality (AR) Integration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A402D-0AD4-7952-B2A4-ED875BAE2ED0}"/>
              </a:ext>
            </a:extLst>
          </p:cNvPr>
          <p:cNvSpPr txBox="1"/>
          <p:nvPr/>
        </p:nvSpPr>
        <p:spPr>
          <a:xfrm>
            <a:off x="8205017" y="1632155"/>
            <a:ext cx="325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Broadway" panose="04040905080B02020502" pitchFamily="82" charset="0"/>
              </a:rPr>
              <a:t>Broader Use Cases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B0D19D-B081-496C-876E-84EBA71E866A}"/>
              </a:ext>
            </a:extLst>
          </p:cNvPr>
          <p:cNvSpPr txBox="1"/>
          <p:nvPr/>
        </p:nvSpPr>
        <p:spPr>
          <a:xfrm>
            <a:off x="781664" y="2512317"/>
            <a:ext cx="315615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200" u="sng" dirty="0">
                <a:solidFill>
                  <a:schemeClr val="bg1"/>
                </a:solidFill>
                <a:latin typeface="Broadway" panose="04040905080B02020502" pitchFamily="82" charset="0"/>
              </a:rPr>
              <a:t>Predictive Analytics</a:t>
            </a:r>
            <a:r>
              <a:rPr lang="en-US" sz="1200" dirty="0">
                <a:solidFill>
                  <a:schemeClr val="bg1"/>
                </a:solidFill>
                <a:latin typeface="Broadway" panose="04040905080B02020502" pitchFamily="82" charset="0"/>
              </a:rPr>
              <a:t>: The system will evolve to use machine learning to predict potential accidents before they happen. By analyzing data on worker behavior, environmental conditions, and past incidents, it can identify high-risk situations and alert supervisors proactively.</a:t>
            </a:r>
          </a:p>
          <a:p>
            <a:pPr algn="ctr">
              <a:buNone/>
            </a:pPr>
            <a:endParaRPr lang="en-US" sz="1200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>
              <a:buNone/>
            </a:pPr>
            <a:r>
              <a:rPr lang="en-US" sz="1200" u="sng" dirty="0">
                <a:solidFill>
                  <a:schemeClr val="bg1"/>
                </a:solidFill>
                <a:latin typeface="Broadway" panose="04040905080B02020502" pitchFamily="82" charset="0"/>
              </a:rPr>
              <a:t>Behavioral &amp; Ergonomic Analysis</a:t>
            </a:r>
            <a:r>
              <a:rPr lang="en-US" sz="1200" dirty="0">
                <a:solidFill>
                  <a:schemeClr val="bg1"/>
                </a:solidFill>
                <a:latin typeface="Broadway" panose="04040905080B02020502" pitchFamily="82" charset="0"/>
              </a:rPr>
              <a:t>: More advanced computer vision models can monitor and analyze a worker's movements for signs of fatigue, improper lifting techniques, or awkward postures that could lead to injury over 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DA137-4997-35E5-2CFA-46A6D78B4362}"/>
              </a:ext>
            </a:extLst>
          </p:cNvPr>
          <p:cNvSpPr txBox="1"/>
          <p:nvPr/>
        </p:nvSpPr>
        <p:spPr>
          <a:xfrm>
            <a:off x="4517921" y="2512317"/>
            <a:ext cx="31561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u="sng" dirty="0">
                <a:solidFill>
                  <a:schemeClr val="bg1"/>
                </a:solidFill>
                <a:latin typeface="Broadway" panose="04040905080B02020502" pitchFamily="82" charset="0"/>
              </a:rPr>
              <a:t>Heads-Up Display (HUD</a:t>
            </a:r>
            <a:r>
              <a:rPr lang="en-US" sz="1200" dirty="0">
                <a:solidFill>
                  <a:schemeClr val="bg1"/>
                </a:solidFill>
                <a:latin typeface="Broadway" panose="04040905080B02020502" pitchFamily="82" charset="0"/>
              </a:rPr>
              <a:t>): The leader's helmet will incorporate an AR display that overlays critical information directly into their field of view. This could include real-time health data for their team, navigation to a distressed worker, or step-by-step instructions for a complex task.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/>
            <a:r>
              <a:rPr lang="en-US" sz="1200" u="sng" dirty="0">
                <a:solidFill>
                  <a:schemeClr val="bg1"/>
                </a:solidFill>
                <a:latin typeface="Broadway" panose="04040905080B02020502" pitchFamily="82" charset="0"/>
              </a:rPr>
              <a:t>On-Site Visuals</a:t>
            </a:r>
            <a:r>
              <a:rPr lang="en-US" sz="1200" dirty="0">
                <a:solidFill>
                  <a:schemeClr val="bg1"/>
                </a:solidFill>
                <a:latin typeface="Broadway" panose="04040905080B02020502" pitchFamily="82" charset="0"/>
              </a:rPr>
              <a:t>: AR can be used to highlight safety hazards, mark off restricted zones, or display building schematics over a physical structure, making the job site smarter and safer.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A1F564-235D-F180-B4EE-F584A802459C}"/>
              </a:ext>
            </a:extLst>
          </p:cNvPr>
          <p:cNvSpPr txBox="1"/>
          <p:nvPr/>
        </p:nvSpPr>
        <p:spPr>
          <a:xfrm>
            <a:off x="8254177" y="2512317"/>
            <a:ext cx="31561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u="sng" dirty="0">
                <a:solidFill>
                  <a:schemeClr val="bg1"/>
                </a:solidFill>
                <a:latin typeface="Broadway" panose="04040905080B02020502" pitchFamily="82" charset="0"/>
              </a:rPr>
              <a:t>Mining</a:t>
            </a:r>
            <a:r>
              <a:rPr lang="en-US" sz="1200" dirty="0">
                <a:solidFill>
                  <a:schemeClr val="bg1"/>
                </a:solidFill>
                <a:latin typeface="Broadway" panose="04040905080B02020502" pitchFamily="82" charset="0"/>
              </a:rPr>
              <a:t>: The helmets can be equipped with gas sensors to detect dangerous fumes and provide real-time air quality monitoring in underground tunnels.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/>
            <a:r>
              <a:rPr lang="en-US" sz="1200" u="sng" dirty="0">
                <a:solidFill>
                  <a:schemeClr val="bg1"/>
                </a:solidFill>
                <a:latin typeface="Broadway" panose="04040905080B02020502" pitchFamily="82" charset="0"/>
              </a:rPr>
              <a:t>Oil &amp; Gas</a:t>
            </a:r>
            <a:r>
              <a:rPr lang="en-US" sz="1200" dirty="0">
                <a:solidFill>
                  <a:schemeClr val="bg1"/>
                </a:solidFill>
                <a:latin typeface="Broadway" panose="04040905080B02020502" pitchFamily="82" charset="0"/>
              </a:rPr>
              <a:t>: Workers can be monitored for fatigue and exposure to hazardous materials in remote and isolated environments.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/>
            <a:r>
              <a:rPr lang="en-US" sz="1200" u="sng" dirty="0">
                <a:solidFill>
                  <a:schemeClr val="bg1"/>
                </a:solidFill>
                <a:latin typeface="Broadway" panose="04040905080B02020502" pitchFamily="82" charset="0"/>
              </a:rPr>
              <a:t>Manufacturing</a:t>
            </a:r>
            <a:r>
              <a:rPr lang="en-US" sz="1200" dirty="0">
                <a:solidFill>
                  <a:schemeClr val="bg1"/>
                </a:solidFill>
                <a:latin typeface="Broadway" panose="04040905080B02020502" pitchFamily="82" charset="0"/>
              </a:rPr>
              <a:t>: The system can be used to ensure workers are following proper safety procedures around heavy machinery and to monitor for repetitive strain injuries.</a:t>
            </a:r>
          </a:p>
        </p:txBody>
      </p:sp>
    </p:spTree>
    <p:extLst>
      <p:ext uri="{BB962C8B-B14F-4D97-AF65-F5344CB8AC3E}">
        <p14:creationId xmlns:p14="http://schemas.microsoft.com/office/powerpoint/2010/main" val="116976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DA7423-E035-9811-5BB0-3DCEFBFA3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3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B14278-22B6-830F-EF3A-2CF5F80AA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AEC12C-88EB-7759-96E0-877B059A648B}"/>
              </a:ext>
            </a:extLst>
          </p:cNvPr>
          <p:cNvSpPr txBox="1"/>
          <p:nvPr/>
        </p:nvSpPr>
        <p:spPr>
          <a:xfrm>
            <a:off x="110860" y="381177"/>
            <a:ext cx="1197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roadway" panose="04040905080B02020502" pitchFamily="82" charset="0"/>
              </a:rPr>
              <a:t>Conclusion</a:t>
            </a:r>
            <a:endParaRPr lang="en-US" sz="4400" b="1" dirty="0">
              <a:latin typeface="Broadway" panose="04040905080B02020502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6D6A9-3E94-9DA5-9697-34998C4A3053}"/>
              </a:ext>
            </a:extLst>
          </p:cNvPr>
          <p:cNvSpPr/>
          <p:nvPr/>
        </p:nvSpPr>
        <p:spPr>
          <a:xfrm>
            <a:off x="1705897" y="1317519"/>
            <a:ext cx="8780206" cy="493579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10ADB-BBAB-7951-BDC9-A87D87AEF279}"/>
              </a:ext>
            </a:extLst>
          </p:cNvPr>
          <p:cNvSpPr txBox="1"/>
          <p:nvPr/>
        </p:nvSpPr>
        <p:spPr>
          <a:xfrm>
            <a:off x="2165554" y="1720840"/>
            <a:ext cx="78608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Our Smart Helmet System offers a revolutionary, two-tiered approach to worker safety and productivity. From the full-featured Base Model to the cost-effective Indian Market version, each worker's helmet provides vital health monitoring and instant SOS alerts.</a:t>
            </a:r>
          </a:p>
          <a:p>
            <a:pPr algn="ctr">
              <a:buNone/>
            </a:pPr>
            <a:endParaRPr lang="en-US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The Leader's Helmet acts as an on-site command center, leveraging computer vision to boost productivity and ensure rapid response to emergencies via local Bluetooth alerts, while seamlessly relaying all data to a central cloud dashboard.</a:t>
            </a:r>
          </a:p>
          <a:p>
            <a:pPr algn="ctr">
              <a:buNone/>
            </a:pPr>
            <a:endParaRPr lang="en-US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This integrated solution doesn't just protect; it empowers proactive site management, transforming construction into a safer, more efficient industry, one smart helmet at a time.</a:t>
            </a:r>
          </a:p>
        </p:txBody>
      </p:sp>
    </p:spTree>
    <p:extLst>
      <p:ext uri="{BB962C8B-B14F-4D97-AF65-F5344CB8AC3E}">
        <p14:creationId xmlns:p14="http://schemas.microsoft.com/office/powerpoint/2010/main" val="2106973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B0E1C3-BD99-F74F-CDE3-DB7F04674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9CCEAF-27C9-AE79-F7D0-FDDA5A7A83E8}"/>
              </a:ext>
            </a:extLst>
          </p:cNvPr>
          <p:cNvSpPr txBox="1"/>
          <p:nvPr/>
        </p:nvSpPr>
        <p:spPr>
          <a:xfrm>
            <a:off x="110860" y="381177"/>
            <a:ext cx="1197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roadway" panose="04040905080B02020502" pitchFamily="82" charset="0"/>
              </a:rPr>
              <a:t>Thank You</a:t>
            </a:r>
            <a:endParaRPr lang="en-US" sz="4400" b="1" dirty="0">
              <a:latin typeface="Broadway" panose="04040905080B020205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6E0B17-478E-B589-5DCB-905C14DDCF82}"/>
              </a:ext>
            </a:extLst>
          </p:cNvPr>
          <p:cNvSpPr txBox="1"/>
          <p:nvPr/>
        </p:nvSpPr>
        <p:spPr>
          <a:xfrm>
            <a:off x="4739145" y="2430349"/>
            <a:ext cx="271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C000"/>
                </a:solidFill>
                <a:latin typeface="Broadway" panose="04040905080B02020502" pitchFamily="82" charset="0"/>
              </a:rPr>
              <a:t>Abishek Guru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1B928-3481-7956-B448-C04C94D562C1}"/>
              </a:ext>
            </a:extLst>
          </p:cNvPr>
          <p:cNvSpPr txBox="1"/>
          <p:nvPr/>
        </p:nvSpPr>
        <p:spPr>
          <a:xfrm>
            <a:off x="4586747" y="2967335"/>
            <a:ext cx="301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C000"/>
                </a:solidFill>
                <a:latin typeface="Broadway" panose="04040905080B02020502" pitchFamily="82" charset="0"/>
              </a:rPr>
              <a:t>Shreya Agarwal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33AF8-B980-2518-70DB-AF8D0DC2652D}"/>
              </a:ext>
            </a:extLst>
          </p:cNvPr>
          <p:cNvSpPr txBox="1"/>
          <p:nvPr/>
        </p:nvSpPr>
        <p:spPr>
          <a:xfrm>
            <a:off x="4739145" y="3504166"/>
            <a:ext cx="271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>
                <a:solidFill>
                  <a:srgbClr val="FFC000"/>
                </a:solidFill>
                <a:latin typeface="Broadway" panose="04040905080B02020502" pitchFamily="82" charset="0"/>
              </a:rPr>
              <a:t>Rajorshi</a:t>
            </a:r>
            <a:r>
              <a:rPr lang="en-IN" sz="2400" dirty="0">
                <a:solidFill>
                  <a:srgbClr val="FFC000"/>
                </a:solidFill>
                <a:latin typeface="Broadway" panose="04040905080B02020502" pitchFamily="82" charset="0"/>
              </a:rPr>
              <a:t> Basu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D551E-36E7-1E76-025C-67F7250D953A}"/>
              </a:ext>
            </a:extLst>
          </p:cNvPr>
          <p:cNvSpPr txBox="1"/>
          <p:nvPr/>
        </p:nvSpPr>
        <p:spPr>
          <a:xfrm>
            <a:off x="4336020" y="4040997"/>
            <a:ext cx="3519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C000"/>
                </a:solidFill>
                <a:latin typeface="Broadway" panose="04040905080B02020502" pitchFamily="82" charset="0"/>
              </a:rPr>
              <a:t>Rahul Ravikumar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1C2A4-21EB-3206-9BD7-FFBF2E909094}"/>
              </a:ext>
            </a:extLst>
          </p:cNvPr>
          <p:cNvSpPr txBox="1"/>
          <p:nvPr/>
        </p:nvSpPr>
        <p:spPr>
          <a:xfrm>
            <a:off x="4336020" y="4578293"/>
            <a:ext cx="3519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C000"/>
                </a:solidFill>
                <a:latin typeface="Broadway" panose="04040905080B02020502" pitchFamily="82" charset="0"/>
              </a:rPr>
              <a:t>Kaustubh Shenoy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6449A8-EF63-4D6A-3532-306EEF1D2521}"/>
              </a:ext>
            </a:extLst>
          </p:cNvPr>
          <p:cNvSpPr txBox="1"/>
          <p:nvPr/>
        </p:nvSpPr>
        <p:spPr>
          <a:xfrm>
            <a:off x="110856" y="1377894"/>
            <a:ext cx="1197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C000"/>
                </a:solidFill>
                <a:latin typeface="Broadway" panose="04040905080B02020502" pitchFamily="82" charset="0"/>
              </a:rPr>
              <a:t>Team </a:t>
            </a:r>
            <a:r>
              <a:rPr lang="en-US" sz="4400" b="1" dirty="0" err="1">
                <a:solidFill>
                  <a:srgbClr val="FFC000"/>
                </a:solidFill>
                <a:latin typeface="Broadway" panose="04040905080B02020502" pitchFamily="82" charset="0"/>
              </a:rPr>
              <a:t>JustUs</a:t>
            </a:r>
            <a:r>
              <a:rPr lang="en-US" sz="4400" b="1" dirty="0">
                <a:solidFill>
                  <a:srgbClr val="FFC000"/>
                </a:solidFill>
                <a:latin typeface="Broadway" panose="04040905080B02020502" pitchFamily="82" charset="0"/>
              </a:rPr>
              <a:t> League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8D9941-DA9E-7635-2767-CCEE58E56E57}"/>
              </a:ext>
            </a:extLst>
          </p:cNvPr>
          <p:cNvSpPr txBox="1"/>
          <p:nvPr/>
        </p:nvSpPr>
        <p:spPr>
          <a:xfrm>
            <a:off x="7053261" y="4885543"/>
            <a:ext cx="7572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latin typeface="Broadway" panose="04040905080B02020502" pitchFamily="82" charset="0"/>
              </a:rPr>
              <a:t>I am batman</a:t>
            </a:r>
          </a:p>
        </p:txBody>
      </p:sp>
    </p:spTree>
    <p:extLst>
      <p:ext uri="{BB962C8B-B14F-4D97-AF65-F5344CB8AC3E}">
        <p14:creationId xmlns:p14="http://schemas.microsoft.com/office/powerpoint/2010/main" val="356840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93C5D6-E6B6-E9AE-0D28-45293CAE0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DA534F-2B7C-A452-2BCC-25F8C1CC3A13}"/>
              </a:ext>
            </a:extLst>
          </p:cNvPr>
          <p:cNvSpPr txBox="1"/>
          <p:nvPr/>
        </p:nvSpPr>
        <p:spPr>
          <a:xfrm>
            <a:off x="659756" y="689153"/>
            <a:ext cx="7326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Broadway" panose="04040905080B02020502" pitchFamily="82" charset="0"/>
              </a:rPr>
              <a:t>Problem Statement 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6D7C00-8654-BA82-C59A-87862D7720B5}"/>
              </a:ext>
            </a:extLst>
          </p:cNvPr>
          <p:cNvSpPr/>
          <p:nvPr/>
        </p:nvSpPr>
        <p:spPr>
          <a:xfrm>
            <a:off x="7661476" y="2569580"/>
            <a:ext cx="1828800" cy="359926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01FB68-049F-1178-F14E-2D346E4B0F3F}"/>
              </a:ext>
            </a:extLst>
          </p:cNvPr>
          <p:cNvSpPr/>
          <p:nvPr/>
        </p:nvSpPr>
        <p:spPr>
          <a:xfrm>
            <a:off x="9703444" y="3428999"/>
            <a:ext cx="1828800" cy="273984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2F4EB-EFB3-B734-BE97-13CA0BC314A6}"/>
              </a:ext>
            </a:extLst>
          </p:cNvPr>
          <p:cNvSpPr txBox="1"/>
          <p:nvPr/>
        </p:nvSpPr>
        <p:spPr>
          <a:xfrm>
            <a:off x="659756" y="1679385"/>
            <a:ext cx="65396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oadway" panose="04040905080B02020502" pitchFamily="82" charset="0"/>
              </a:rPr>
              <a:t>The construction industry is struggling with a high number of accidents and inefficiencies, partly due to the performance gap between directly-hired and contract workers. Contract workers often exhibit passive work habits, causing project delays. This, combined with a lack of real-time health and safety monitoring, puts both the project and the workers at risk.</a:t>
            </a:r>
            <a:endParaRPr lang="en-IN" sz="2400" dirty="0">
              <a:latin typeface="Broadway" panose="04040905080B020205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7BB40-D77F-3D05-35BA-1784452D5BD5}"/>
              </a:ext>
            </a:extLst>
          </p:cNvPr>
          <p:cNvSpPr txBox="1"/>
          <p:nvPr/>
        </p:nvSpPr>
        <p:spPr>
          <a:xfrm>
            <a:off x="8212237" y="2188674"/>
            <a:ext cx="682907" cy="38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roadway" panose="04040905080B02020502" pitchFamily="82" charset="0"/>
              </a:rPr>
              <a:t>85%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9D3B1-9566-7515-9BFE-86FE950EFEB8}"/>
              </a:ext>
            </a:extLst>
          </p:cNvPr>
          <p:cNvSpPr txBox="1"/>
          <p:nvPr/>
        </p:nvSpPr>
        <p:spPr>
          <a:xfrm>
            <a:off x="10276390" y="3048093"/>
            <a:ext cx="682907" cy="38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roadway" panose="04040905080B02020502" pitchFamily="82" charset="0"/>
              </a:rPr>
              <a:t>65%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3C1DA-506B-43F7-3652-8DB13FA877A5}"/>
              </a:ext>
            </a:extLst>
          </p:cNvPr>
          <p:cNvSpPr txBox="1"/>
          <p:nvPr/>
        </p:nvSpPr>
        <p:spPr>
          <a:xfrm>
            <a:off x="7701021" y="6168847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roadway" panose="04040905080B02020502" pitchFamily="82" charset="0"/>
              </a:rPr>
              <a:t>Directly hired workers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5A8A70-C18C-9E19-C951-422B29685ECE}"/>
              </a:ext>
            </a:extLst>
          </p:cNvPr>
          <p:cNvCxnSpPr>
            <a:cxnSpLocks/>
          </p:cNvCxnSpPr>
          <p:nvPr/>
        </p:nvCxnSpPr>
        <p:spPr>
          <a:xfrm flipV="1">
            <a:off x="8588415" y="3680749"/>
            <a:ext cx="2037144" cy="18982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4DBCF67-E107-3AD0-67DF-2B341420F19C}"/>
              </a:ext>
            </a:extLst>
          </p:cNvPr>
          <p:cNvSpPr/>
          <p:nvPr/>
        </p:nvSpPr>
        <p:spPr>
          <a:xfrm>
            <a:off x="8556585" y="5556138"/>
            <a:ext cx="63660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D12BD8-724A-9088-DF67-33F1AE780361}"/>
              </a:ext>
            </a:extLst>
          </p:cNvPr>
          <p:cNvSpPr/>
          <p:nvPr/>
        </p:nvSpPr>
        <p:spPr>
          <a:xfrm>
            <a:off x="10593729" y="3657889"/>
            <a:ext cx="63660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D100BD-8692-6B89-C24D-2250A2AEF0BE}"/>
              </a:ext>
            </a:extLst>
          </p:cNvPr>
          <p:cNvSpPr txBox="1"/>
          <p:nvPr/>
        </p:nvSpPr>
        <p:spPr>
          <a:xfrm>
            <a:off x="8278791" y="5030499"/>
            <a:ext cx="682907" cy="38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roadway" panose="04040905080B02020502" pitchFamily="82" charset="0"/>
              </a:rPr>
              <a:t>20%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4069E-8682-FB33-6AB8-C0D59753A868}"/>
              </a:ext>
            </a:extLst>
          </p:cNvPr>
          <p:cNvSpPr txBox="1"/>
          <p:nvPr/>
        </p:nvSpPr>
        <p:spPr>
          <a:xfrm>
            <a:off x="10617843" y="3657889"/>
            <a:ext cx="682907" cy="38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roadway" panose="04040905080B02020502" pitchFamily="82" charset="0"/>
              </a:rPr>
              <a:t>60%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67565C-ADE6-594B-7664-432BA9FCE3D9}"/>
              </a:ext>
            </a:extLst>
          </p:cNvPr>
          <p:cNvSpPr txBox="1"/>
          <p:nvPr/>
        </p:nvSpPr>
        <p:spPr>
          <a:xfrm>
            <a:off x="9945963" y="6151516"/>
            <a:ext cx="1422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roadway" panose="04040905080B02020502" pitchFamily="82" charset="0"/>
              </a:rPr>
              <a:t>Contract workers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85C98B-2FE9-A639-B4C9-D183A20D86DB}"/>
              </a:ext>
            </a:extLst>
          </p:cNvPr>
          <p:cNvSpPr txBox="1"/>
          <p:nvPr/>
        </p:nvSpPr>
        <p:spPr>
          <a:xfrm>
            <a:off x="8212237" y="1475259"/>
            <a:ext cx="323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Broadway" panose="04040905080B02020502" pitchFamily="82" charset="0"/>
              </a:rPr>
              <a:t>Workforce performance – accident gap in construction industry</a:t>
            </a:r>
          </a:p>
        </p:txBody>
      </p:sp>
    </p:spTree>
    <p:extLst>
      <p:ext uri="{BB962C8B-B14F-4D97-AF65-F5344CB8AC3E}">
        <p14:creationId xmlns:p14="http://schemas.microsoft.com/office/powerpoint/2010/main" val="378932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ECCF7D-D4E4-9898-4F17-88C0B0630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0C2605-BB2A-534F-AD4B-887528B875B0}"/>
              </a:ext>
            </a:extLst>
          </p:cNvPr>
          <p:cNvSpPr/>
          <p:nvPr/>
        </p:nvSpPr>
        <p:spPr>
          <a:xfrm>
            <a:off x="1380866" y="1769806"/>
            <a:ext cx="4380835" cy="463561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8E800-ABB4-6BBC-6C3A-6BEE22F177F9}"/>
              </a:ext>
            </a:extLst>
          </p:cNvPr>
          <p:cNvSpPr/>
          <p:nvPr/>
        </p:nvSpPr>
        <p:spPr>
          <a:xfrm>
            <a:off x="6430301" y="1769806"/>
            <a:ext cx="4380835" cy="463561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9AA29-2C4F-F0A5-4F32-6C927FC04374}"/>
              </a:ext>
            </a:extLst>
          </p:cNvPr>
          <p:cNvSpPr txBox="1"/>
          <p:nvPr/>
        </p:nvSpPr>
        <p:spPr>
          <a:xfrm>
            <a:off x="110860" y="170651"/>
            <a:ext cx="1197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Broadway" panose="04040905080B02020502" pitchFamily="82" charset="0"/>
              </a:rPr>
              <a:t>Our Solution: Smart Helmet System</a:t>
            </a:r>
            <a:endParaRPr lang="en-IN" sz="4400" b="1" dirty="0">
              <a:latin typeface="Broadway" panose="04040905080B020205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F5E6A-D95F-ACB3-A8BB-0C2A5ADB5FF5}"/>
              </a:ext>
            </a:extLst>
          </p:cNvPr>
          <p:cNvSpPr txBox="1"/>
          <p:nvPr/>
        </p:nvSpPr>
        <p:spPr>
          <a:xfrm>
            <a:off x="3433914" y="940092"/>
            <a:ext cx="532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Broadway" panose="04040905080B02020502" pitchFamily="82" charset="0"/>
              </a:rPr>
              <a:t>Part 1 : the workers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69FEB-6990-1A6C-98BB-5F969A632031}"/>
              </a:ext>
            </a:extLst>
          </p:cNvPr>
          <p:cNvSpPr txBox="1"/>
          <p:nvPr/>
        </p:nvSpPr>
        <p:spPr>
          <a:xfrm>
            <a:off x="1919180" y="1969860"/>
            <a:ext cx="3304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oadway" panose="04040905080B02020502" pitchFamily="82" charset="0"/>
              </a:rPr>
              <a:t>Base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2E1-81F2-FD44-AA03-389534919ECA}"/>
              </a:ext>
            </a:extLst>
          </p:cNvPr>
          <p:cNvSpPr txBox="1"/>
          <p:nvPr/>
        </p:nvSpPr>
        <p:spPr>
          <a:xfrm>
            <a:off x="6690050" y="1969860"/>
            <a:ext cx="3861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oadway" panose="04040905080B02020502" pitchFamily="82" charset="0"/>
              </a:rPr>
              <a:t>Indian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26D8C-34FF-6705-A431-3E77EF3A0363}"/>
              </a:ext>
            </a:extLst>
          </p:cNvPr>
          <p:cNvSpPr txBox="1"/>
          <p:nvPr/>
        </p:nvSpPr>
        <p:spPr>
          <a:xfrm>
            <a:off x="2007954" y="2816245"/>
            <a:ext cx="3126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Base Model:</a:t>
            </a:r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 A premium helmet with a full suite of sensors (</a:t>
            </a:r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ESP32, MPU6050, DHT11, Ultrasonic Sensor, Body Temp Tracker</a:t>
            </a:r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) for maximum safety and data collection.</a:t>
            </a:r>
            <a:endParaRPr lang="en-IN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BD3F9-2211-6631-E59C-683A690CB4DD}"/>
              </a:ext>
            </a:extLst>
          </p:cNvPr>
          <p:cNvSpPr txBox="1"/>
          <p:nvPr/>
        </p:nvSpPr>
        <p:spPr>
          <a:xfrm>
            <a:off x="7149708" y="2816245"/>
            <a:ext cx="2942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Indian Market Model:</a:t>
            </a:r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 A cost-effective version with essential, life-saving features (</a:t>
            </a:r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ESP32, MPU6050, LED, Buzzer</a:t>
            </a:r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) to make safety technology affordable.</a:t>
            </a:r>
            <a:endParaRPr lang="en-IN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99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D8295F-98A4-1336-A99D-A37DDE6AC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F7AF90-A9E7-2F24-1B26-EB4AB047D6D5}"/>
              </a:ext>
            </a:extLst>
          </p:cNvPr>
          <p:cNvSpPr/>
          <p:nvPr/>
        </p:nvSpPr>
        <p:spPr>
          <a:xfrm>
            <a:off x="2512138" y="1799303"/>
            <a:ext cx="7167716" cy="463561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7B2BE-E458-8C6A-9560-2922F7189AF2}"/>
              </a:ext>
            </a:extLst>
          </p:cNvPr>
          <p:cNvSpPr txBox="1"/>
          <p:nvPr/>
        </p:nvSpPr>
        <p:spPr>
          <a:xfrm>
            <a:off x="110860" y="170651"/>
            <a:ext cx="1197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Broadway" panose="04040905080B02020502" pitchFamily="82" charset="0"/>
              </a:rPr>
              <a:t>Our Solution: Smart Helmet System</a:t>
            </a:r>
            <a:endParaRPr lang="en-IN" sz="4400" b="1" dirty="0">
              <a:latin typeface="Broadway" panose="04040905080B020205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99FEE4-D090-B418-4811-8D09D10D29B0}"/>
              </a:ext>
            </a:extLst>
          </p:cNvPr>
          <p:cNvSpPr txBox="1"/>
          <p:nvPr/>
        </p:nvSpPr>
        <p:spPr>
          <a:xfrm>
            <a:off x="3108219" y="940092"/>
            <a:ext cx="597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Broadway" panose="04040905080B02020502" pitchFamily="82" charset="0"/>
              </a:rPr>
              <a:t>Part 2 : the supervisor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13177-6E69-B1C6-9320-DB23A4FC7F3E}"/>
              </a:ext>
            </a:extLst>
          </p:cNvPr>
          <p:cNvSpPr txBox="1"/>
          <p:nvPr/>
        </p:nvSpPr>
        <p:spPr>
          <a:xfrm>
            <a:off x="4083525" y="1909587"/>
            <a:ext cx="402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oadway" panose="04040905080B02020502" pitchFamily="82" charset="0"/>
              </a:rPr>
              <a:t>Leader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C2986-2CC1-BBFE-9A11-90E8387C6D9D}"/>
              </a:ext>
            </a:extLst>
          </p:cNvPr>
          <p:cNvSpPr txBox="1"/>
          <p:nvPr/>
        </p:nvSpPr>
        <p:spPr>
          <a:xfrm>
            <a:off x="2909118" y="2648757"/>
            <a:ext cx="61746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Broadway" panose="04040905080B02020502" pitchFamily="82" charset="0"/>
              </a:rPr>
              <a:t>Computer Vision</a:t>
            </a:r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 Uses a camera to monitor worker activity and passively detect passive behavior, promoting productivity and safety.</a:t>
            </a:r>
          </a:p>
          <a:p>
            <a:endParaRPr lang="en-US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r>
              <a:rPr lang="en-US" b="1" u="sng" dirty="0">
                <a:solidFill>
                  <a:schemeClr val="bg1"/>
                </a:solidFill>
                <a:latin typeface="Broadway" panose="04040905080B02020502" pitchFamily="82" charset="0"/>
              </a:rPr>
              <a:t>Local SOS Alerts</a:t>
            </a:r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 Receives Bluetooth signals from team members' helmets and instantly activates its </a:t>
            </a:r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LED and buzzer</a:t>
            </a:r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, allowing the leader to respond in seconds.</a:t>
            </a:r>
          </a:p>
          <a:p>
            <a:endParaRPr lang="en-US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r>
              <a:rPr lang="en-US" b="1" u="sng" dirty="0">
                <a:solidFill>
                  <a:schemeClr val="bg1"/>
                </a:solidFill>
                <a:latin typeface="Broadway" panose="04040905080B02020502" pitchFamily="82" charset="0"/>
              </a:rPr>
              <a:t>Cloud Relay</a:t>
            </a:r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Broadway" panose="04040905080B02020502" pitchFamily="82" charset="0"/>
              </a:rPr>
              <a:t> Relays all data to a central dashboard, providing supervisors with a complete overview of the site's safety and productivity.</a:t>
            </a:r>
          </a:p>
        </p:txBody>
      </p:sp>
    </p:spTree>
    <p:extLst>
      <p:ext uri="{BB962C8B-B14F-4D97-AF65-F5344CB8AC3E}">
        <p14:creationId xmlns:p14="http://schemas.microsoft.com/office/powerpoint/2010/main" val="38641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5BE2D1-E49F-B216-63BF-CD3D0759A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31C582-8905-669A-79B3-1BEFB3116864}"/>
              </a:ext>
            </a:extLst>
          </p:cNvPr>
          <p:cNvSpPr/>
          <p:nvPr/>
        </p:nvSpPr>
        <p:spPr>
          <a:xfrm>
            <a:off x="1380866" y="2330246"/>
            <a:ext cx="4380835" cy="40751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3E512F-1005-D85A-C226-5A146D1BC2C5}"/>
              </a:ext>
            </a:extLst>
          </p:cNvPr>
          <p:cNvSpPr/>
          <p:nvPr/>
        </p:nvSpPr>
        <p:spPr>
          <a:xfrm>
            <a:off x="6430301" y="2330245"/>
            <a:ext cx="4380835" cy="407517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53870-8210-A96F-E9C2-64002236943C}"/>
              </a:ext>
            </a:extLst>
          </p:cNvPr>
          <p:cNvSpPr txBox="1"/>
          <p:nvPr/>
        </p:nvSpPr>
        <p:spPr>
          <a:xfrm>
            <a:off x="-249374" y="171932"/>
            <a:ext cx="126907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roadway" panose="04040905080B02020502" pitchFamily="82" charset="0"/>
              </a:rPr>
              <a:t>Our Tech: </a:t>
            </a:r>
          </a:p>
          <a:p>
            <a:pPr algn="ctr"/>
            <a:r>
              <a:rPr lang="en-US" sz="4400" b="1" dirty="0">
                <a:latin typeface="Broadway" panose="04040905080B02020502" pitchFamily="82" charset="0"/>
              </a:rPr>
              <a:t>The Brains Behind the Helmets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00A2A-D4E9-60BC-3674-6075BA5322C1}"/>
              </a:ext>
            </a:extLst>
          </p:cNvPr>
          <p:cNvSpPr txBox="1"/>
          <p:nvPr/>
        </p:nvSpPr>
        <p:spPr>
          <a:xfrm>
            <a:off x="3433910" y="1623069"/>
            <a:ext cx="532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Broadway" panose="04040905080B02020502" pitchFamily="82" charset="0"/>
              </a:rPr>
              <a:t>Part 1 : the workers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EAFD4-2AEE-E516-D76D-3C5B9FB7FF3F}"/>
              </a:ext>
            </a:extLst>
          </p:cNvPr>
          <p:cNvSpPr txBox="1"/>
          <p:nvPr/>
        </p:nvSpPr>
        <p:spPr>
          <a:xfrm>
            <a:off x="1919179" y="2436154"/>
            <a:ext cx="3304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oadway" panose="04040905080B02020502" pitchFamily="82" charset="0"/>
              </a:rPr>
              <a:t>Base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7A2E7-DDED-7985-FD02-4490D5DF0544}"/>
              </a:ext>
            </a:extLst>
          </p:cNvPr>
          <p:cNvSpPr txBox="1"/>
          <p:nvPr/>
        </p:nvSpPr>
        <p:spPr>
          <a:xfrm>
            <a:off x="6690049" y="2436153"/>
            <a:ext cx="3861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oadway" panose="04040905080B02020502" pitchFamily="82" charset="0"/>
              </a:rPr>
              <a:t>Indian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35301-DAAB-21D7-BB45-FEEE6D7BBD9A}"/>
              </a:ext>
            </a:extLst>
          </p:cNvPr>
          <p:cNvSpPr txBox="1"/>
          <p:nvPr/>
        </p:nvSpPr>
        <p:spPr>
          <a:xfrm>
            <a:off x="2007952" y="3353097"/>
            <a:ext cx="3126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ESP 32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LED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BUZZER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DHT 11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MPU 6050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Ultrasonic Sensor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Body temperature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73E45-B344-212A-E816-E1C689D85F5E}"/>
              </a:ext>
            </a:extLst>
          </p:cNvPr>
          <p:cNvSpPr txBox="1"/>
          <p:nvPr/>
        </p:nvSpPr>
        <p:spPr>
          <a:xfrm>
            <a:off x="7149707" y="3353097"/>
            <a:ext cx="294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ESP 32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LED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BUZZER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MPU 6050</a:t>
            </a:r>
            <a:endParaRPr lang="en-IN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88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8C9AA9-92C0-9136-6A97-1E03CDBF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D19EAD-3192-0342-7336-586C7C1D2D7B}"/>
              </a:ext>
            </a:extLst>
          </p:cNvPr>
          <p:cNvSpPr/>
          <p:nvPr/>
        </p:nvSpPr>
        <p:spPr>
          <a:xfrm>
            <a:off x="4003296" y="2585017"/>
            <a:ext cx="4185396" cy="390589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19A6A-9E77-2047-F47B-8EFBA37A6307}"/>
              </a:ext>
            </a:extLst>
          </p:cNvPr>
          <p:cNvSpPr txBox="1"/>
          <p:nvPr/>
        </p:nvSpPr>
        <p:spPr>
          <a:xfrm>
            <a:off x="221720" y="170651"/>
            <a:ext cx="11970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roadway" panose="04040905080B02020502" pitchFamily="82" charset="0"/>
              </a:rPr>
              <a:t>Our Tech: </a:t>
            </a:r>
          </a:p>
          <a:p>
            <a:pPr algn="ctr"/>
            <a:r>
              <a:rPr lang="en-US" sz="4400" b="1" dirty="0">
                <a:latin typeface="Broadway" panose="04040905080B02020502" pitchFamily="82" charset="0"/>
              </a:rPr>
              <a:t>The Brains Behind the Helmets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0F626E-2DC5-F739-61E2-47A279EB713D}"/>
              </a:ext>
            </a:extLst>
          </p:cNvPr>
          <p:cNvSpPr txBox="1"/>
          <p:nvPr/>
        </p:nvSpPr>
        <p:spPr>
          <a:xfrm>
            <a:off x="3108217" y="1754021"/>
            <a:ext cx="597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Broadway" panose="04040905080B02020502" pitchFamily="82" charset="0"/>
              </a:rPr>
              <a:t>Part 2 : the supervisor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28E4BB-E0BF-B7CD-F6FD-59E6C42E0E56}"/>
              </a:ext>
            </a:extLst>
          </p:cNvPr>
          <p:cNvSpPr txBox="1"/>
          <p:nvPr/>
        </p:nvSpPr>
        <p:spPr>
          <a:xfrm>
            <a:off x="4131111" y="2585017"/>
            <a:ext cx="392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oadway" panose="04040905080B02020502" pitchFamily="82" charset="0"/>
              </a:rPr>
              <a:t>Leader Module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508C8-35BB-F9FE-F9F3-A4B4E977DDFC}"/>
              </a:ext>
            </a:extLst>
          </p:cNvPr>
          <p:cNvSpPr txBox="1"/>
          <p:nvPr/>
        </p:nvSpPr>
        <p:spPr>
          <a:xfrm>
            <a:off x="4532665" y="3848913"/>
            <a:ext cx="3126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Camera Module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ESP 32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LED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roadway" panose="04040905080B02020502" pitchFamily="82" charset="0"/>
              </a:rPr>
              <a:t>Buzzer</a:t>
            </a:r>
          </a:p>
        </p:txBody>
      </p:sp>
    </p:spTree>
    <p:extLst>
      <p:ext uri="{BB962C8B-B14F-4D97-AF65-F5344CB8AC3E}">
        <p14:creationId xmlns:p14="http://schemas.microsoft.com/office/powerpoint/2010/main" val="396597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C4591D-C510-5096-F1C6-0365887BE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38856C-3A93-9D24-ECA3-9A4E4DD35259}"/>
              </a:ext>
            </a:extLst>
          </p:cNvPr>
          <p:cNvSpPr txBox="1"/>
          <p:nvPr/>
        </p:nvSpPr>
        <p:spPr>
          <a:xfrm>
            <a:off x="110860" y="381177"/>
            <a:ext cx="1197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roadway" panose="04040905080B02020502" pitchFamily="82" charset="0"/>
              </a:rPr>
              <a:t>Our Prototype: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1120D-58FD-268C-CE49-0F4D2F4D5E61}"/>
              </a:ext>
            </a:extLst>
          </p:cNvPr>
          <p:cNvSpPr/>
          <p:nvPr/>
        </p:nvSpPr>
        <p:spPr>
          <a:xfrm>
            <a:off x="953729" y="1425677"/>
            <a:ext cx="10068231" cy="49357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5B04A-208F-9A8C-89DC-BBE4050B5297}"/>
              </a:ext>
            </a:extLst>
          </p:cNvPr>
          <p:cNvSpPr txBox="1"/>
          <p:nvPr/>
        </p:nvSpPr>
        <p:spPr>
          <a:xfrm>
            <a:off x="4945624" y="1800371"/>
            <a:ext cx="208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roadway" panose="04040905080B02020502" pitchFamily="82" charset="0"/>
              </a:rPr>
              <a:t>Worker Module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8C88C24-1250-6D5B-F207-0FC6611C92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1579"/>
                  </p:ext>
                </p:extLst>
              </p:nvPr>
            </p:nvGraphicFramePr>
            <p:xfrm>
              <a:off x="4115398" y="2313819"/>
              <a:ext cx="3301436" cy="36058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1436" cy="3605892"/>
                    </a:xfrm>
                    <a:prstGeom prst="rect">
                      <a:avLst/>
                    </a:prstGeom>
                  </am3d:spPr>
                  <am3d:camera>
                    <am3d:pos x="0" y="0" z="72188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3507" d="1000000"/>
                    <am3d:preTrans dx="1938183" dy="-26516" dz="-89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24375" ay="4241386" az="107286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79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8C88C24-1250-6D5B-F207-0FC6611C92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5398" y="2313819"/>
                <a:ext cx="3301436" cy="36058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30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A7AB5-DD53-A159-3136-3BB95BC4B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4DA656-3750-C01A-0C53-8C789026D5AE}"/>
              </a:ext>
            </a:extLst>
          </p:cNvPr>
          <p:cNvSpPr txBox="1"/>
          <p:nvPr/>
        </p:nvSpPr>
        <p:spPr>
          <a:xfrm>
            <a:off x="110860" y="381177"/>
            <a:ext cx="1197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roadway" panose="04040905080B02020502" pitchFamily="82" charset="0"/>
              </a:rPr>
              <a:t>Our Prototype: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FD3DD-9C84-944C-6D20-911AA9CDBDD0}"/>
              </a:ext>
            </a:extLst>
          </p:cNvPr>
          <p:cNvSpPr/>
          <p:nvPr/>
        </p:nvSpPr>
        <p:spPr>
          <a:xfrm>
            <a:off x="953729" y="1425677"/>
            <a:ext cx="10068231" cy="493579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CF7F9-E4AA-D268-6929-E2F32BCFE23A}"/>
              </a:ext>
            </a:extLst>
          </p:cNvPr>
          <p:cNvSpPr txBox="1"/>
          <p:nvPr/>
        </p:nvSpPr>
        <p:spPr>
          <a:xfrm>
            <a:off x="5063612" y="1864452"/>
            <a:ext cx="206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roadway" panose="04040905080B02020502" pitchFamily="82" charset="0"/>
              </a:rPr>
              <a:t>Leader Module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A1113F5-4AD4-4EEA-883A-7589DF2A0D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4709013"/>
                  </p:ext>
                </p:extLst>
              </p:nvPr>
            </p:nvGraphicFramePr>
            <p:xfrm rot="5400000">
              <a:off x="2808958" y="1816473"/>
              <a:ext cx="1883584" cy="3957429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883584" cy="3957429"/>
                    </a:xfrm>
                    <a:prstGeom prst="rect">
                      <a:avLst/>
                    </a:prstGeom>
                  </am3d:spPr>
                  <am3d:camera>
                    <am3d:pos x="0" y="0" z="640529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734" d="1000000"/>
                    <am3d:preTrans dx="4613078" dy="-1943" dz="-10063235"/>
                    <am3d:scale>
                      <am3d:sx n="1000000" d="1000000"/>
                      <am3d:sy n="1000000" d="1000000"/>
                      <am3d:sz n="1000000" d="1000000"/>
                    </am3d:scale>
                    <am3d:rot ax="5670894" ay="3332221" az="-50722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82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A1113F5-4AD4-4EEA-883A-7589DF2A0D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2808958" y="1816473"/>
                <a:ext cx="1883584" cy="3957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8D01FE07-5E4A-8D0F-CA57-3CB1B5E3C4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7583753"/>
                  </p:ext>
                </p:extLst>
              </p:nvPr>
            </p:nvGraphicFramePr>
            <p:xfrm>
              <a:off x="6789852" y="2259196"/>
              <a:ext cx="3365217" cy="29206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65217" cy="2920604"/>
                    </a:xfrm>
                    <a:prstGeom prst="rect">
                      <a:avLst/>
                    </a:prstGeom>
                  </am3d:spPr>
                  <am3d:camera>
                    <am3d:pos x="0" y="0" z="712467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795" d="1000000"/>
                    <am3d:preTrans dx="32886313" dy="0" dz="-13218811"/>
                    <am3d:scale>
                      <am3d:sx n="1000000" d="1000000"/>
                      <am3d:sy n="1000000" d="1000000"/>
                      <am3d:sz n="1000000" d="1000000"/>
                    </am3d:scale>
                    <am3d:rot ax="-4547175" ay="-175253" az="68251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92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8D01FE07-5E4A-8D0F-CA57-3CB1B5E3C4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9852" y="2259196"/>
                <a:ext cx="3365217" cy="29206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79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10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4EEE0-B1ED-922D-9DB8-FCFA678C0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3D238-6133-4CB2-561B-D10D7EADA2E4}"/>
              </a:ext>
            </a:extLst>
          </p:cNvPr>
          <p:cNvSpPr txBox="1"/>
          <p:nvPr/>
        </p:nvSpPr>
        <p:spPr>
          <a:xfrm>
            <a:off x="110860" y="381177"/>
            <a:ext cx="11970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roadway" panose="04040905080B02020502" pitchFamily="82" charset="0"/>
              </a:rPr>
              <a:t>Building a Safer Tomorrow, One Helmet at a Time</a:t>
            </a:r>
            <a:endParaRPr lang="en-US" sz="4400" b="1" dirty="0">
              <a:latin typeface="Broadway" panose="04040905080B02020502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CAC33-8E0E-1798-E7D4-84FA5D601C74}"/>
              </a:ext>
            </a:extLst>
          </p:cNvPr>
          <p:cNvSpPr/>
          <p:nvPr/>
        </p:nvSpPr>
        <p:spPr>
          <a:xfrm>
            <a:off x="1130710" y="1936954"/>
            <a:ext cx="4104968" cy="442451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E54B2A-4E02-56EC-0921-DE52227547CA}"/>
              </a:ext>
            </a:extLst>
          </p:cNvPr>
          <p:cNvSpPr/>
          <p:nvPr/>
        </p:nvSpPr>
        <p:spPr>
          <a:xfrm>
            <a:off x="6956322" y="1936953"/>
            <a:ext cx="4104968" cy="442451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D7B7A-FEE1-EDF5-908B-007C463C18AC}"/>
              </a:ext>
            </a:extLst>
          </p:cNvPr>
          <p:cNvSpPr txBox="1"/>
          <p:nvPr/>
        </p:nvSpPr>
        <p:spPr>
          <a:xfrm>
            <a:off x="1619865" y="3211358"/>
            <a:ext cx="3126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roadway" panose="04040905080B02020502" pitchFamily="82" charset="0"/>
              </a:rPr>
              <a:t>Drastically Reduced Accidents</a:t>
            </a:r>
          </a:p>
          <a:p>
            <a:pPr algn="ctr"/>
            <a:endParaRPr lang="en-IN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Broadway" panose="04040905080B02020502" pitchFamily="82" charset="0"/>
              </a:rPr>
              <a:t>Enhanced productivity</a:t>
            </a:r>
          </a:p>
          <a:p>
            <a:pPr algn="ctr"/>
            <a:endParaRPr lang="en-IN" b="1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Broadway" panose="04040905080B02020502" pitchFamily="82" charset="0"/>
              </a:rPr>
              <a:t>Faster emergency response</a:t>
            </a:r>
          </a:p>
          <a:p>
            <a:pPr algn="ctr"/>
            <a:endParaRPr lang="en-IN" b="1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Broadway" panose="04040905080B02020502" pitchFamily="82" charset="0"/>
              </a:rPr>
              <a:t>Data driven decisions</a:t>
            </a:r>
            <a:endParaRPr lang="en-US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D670A-4929-8BB7-4825-819942689B20}"/>
              </a:ext>
            </a:extLst>
          </p:cNvPr>
          <p:cNvSpPr txBox="1"/>
          <p:nvPr/>
        </p:nvSpPr>
        <p:spPr>
          <a:xfrm>
            <a:off x="7348382" y="3211357"/>
            <a:ext cx="33208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roadway" panose="04040905080B02020502" pitchFamily="82" charset="0"/>
              </a:rPr>
              <a:t>Automatic SOS Dispatch</a:t>
            </a:r>
          </a:p>
          <a:p>
            <a:pPr algn="ctr"/>
            <a:endParaRPr lang="en-IN" b="1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Broadway" panose="04040905080B02020502" pitchFamily="82" charset="0"/>
              </a:rPr>
              <a:t>Proactive Hazard Avoidance</a:t>
            </a:r>
          </a:p>
          <a:p>
            <a:pPr algn="ctr"/>
            <a:endParaRPr lang="en-IN" b="1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Broadway" panose="04040905080B02020502" pitchFamily="82" charset="0"/>
              </a:rPr>
              <a:t>Real time productivity Audits</a:t>
            </a:r>
          </a:p>
          <a:p>
            <a:pPr algn="ctr"/>
            <a:endParaRPr lang="en-IN" b="1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Broadway" panose="04040905080B02020502" pitchFamily="82" charset="0"/>
              </a:rPr>
              <a:t>Heat stress prevention</a:t>
            </a:r>
            <a:endParaRPr lang="en-US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2C1E5-56EA-DD48-520F-8169AEFB8D46}"/>
              </a:ext>
            </a:extLst>
          </p:cNvPr>
          <p:cNvSpPr txBox="1"/>
          <p:nvPr/>
        </p:nvSpPr>
        <p:spPr>
          <a:xfrm>
            <a:off x="1531091" y="2046405"/>
            <a:ext cx="3304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Broadway" panose="04040905080B02020502" pitchFamily="82" charset="0"/>
              </a:rPr>
              <a:t>Key Impacts</a:t>
            </a:r>
            <a:endParaRPr lang="en-IN" sz="36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A5C0D-CC5E-AA65-15E9-28C09A91B337}"/>
              </a:ext>
            </a:extLst>
          </p:cNvPr>
          <p:cNvSpPr txBox="1"/>
          <p:nvPr/>
        </p:nvSpPr>
        <p:spPr>
          <a:xfrm>
            <a:off x="7058190" y="2046405"/>
            <a:ext cx="390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Broadway" panose="04040905080B02020502" pitchFamily="82" charset="0"/>
              </a:rPr>
              <a:t>Real-World Use</a:t>
            </a:r>
            <a:endParaRPr lang="en-IN" sz="36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602</TotalTime>
  <Words>745</Words>
  <Application>Microsoft Office PowerPoint</Application>
  <PresentationFormat>Widescreen</PresentationFormat>
  <Paragraphs>101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Broadway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Kaustubh Shenoy</dc:creator>
  <cp:lastModifiedBy>Kaustubh Shenoy</cp:lastModifiedBy>
  <cp:revision>13</cp:revision>
  <dcterms:created xsi:type="dcterms:W3CDTF">2025-08-24T03:29:32Z</dcterms:created>
  <dcterms:modified xsi:type="dcterms:W3CDTF">2025-08-25T09:14:28Z</dcterms:modified>
</cp:coreProperties>
</file>